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40" r:id="rId2"/>
  </p:sldMasterIdLst>
  <p:notesMasterIdLst>
    <p:notesMasterId r:id="rId19"/>
  </p:notesMasterIdLst>
  <p:sldIdLst>
    <p:sldId id="274" r:id="rId3"/>
    <p:sldId id="271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64" autoAdjust="0"/>
    <p:restoredTop sz="94660"/>
  </p:normalViewPr>
  <p:slideViewPr>
    <p:cSldViewPr snapToGrid="0">
      <p:cViewPr>
        <p:scale>
          <a:sx n="117" d="100"/>
          <a:sy n="117" d="100"/>
        </p:scale>
        <p:origin x="-64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6312F-7B37-4220-9DFE-15077444B35F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1C3E8-DB92-4473-87FE-19BDA61B3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522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1C3E8-DB92-4473-87FE-19BDA61B31E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233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mailto:vector@vectorcomany.ru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hyperlink" Target="mailto:ivanov@mail.ru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259BE-64DD-49E2-A868-1C6398B44ACD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919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4820-B42A-4ECF-AD28-3C474C387905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83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4DD76-66F5-468A-B76D-3DE03E573882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875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2EA4C-0875-4998-BF4F-07A7D91A66F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4861E-24DB-4E92-A5CE-D9C0C2A8A7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024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58E7EB-BC1B-40C5-9E3D-960DCCB0491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BD0E1F-94C6-40E1-9B2F-8755DDF3512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19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28599-23ED-4AE6-B912-1088C2DC1E4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AE198-9F9A-4CC2-96DC-E7F6D7A988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304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7C13DDE-7132-46AD-9122-A91E118F10C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124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B8E517-86BA-4234-B1FD-C6DB2DD85D7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75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57150" y="0"/>
            <a:ext cx="9258300" cy="6858000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 userDrawn="1">
            <p:ph type="title"/>
          </p:nvPr>
        </p:nvSpPr>
        <p:spPr>
          <a:xfrm>
            <a:off x="3995936" y="1700809"/>
            <a:ext cx="5292725" cy="13678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cap="none" dirty="0" smtClean="0">
                <a:solidFill>
                  <a:schemeClr val="tx2"/>
                </a:solidFill>
              </a:rPr>
              <a:t>НАЗВАНИЕ </a:t>
            </a:r>
            <a:br>
              <a:rPr lang="ru-RU" sz="3200" cap="none" dirty="0" smtClean="0">
                <a:solidFill>
                  <a:schemeClr val="tx2"/>
                </a:solidFill>
              </a:rPr>
            </a:br>
            <a:r>
              <a:rPr lang="ru-RU" sz="3200" cap="none" dirty="0" smtClean="0">
                <a:solidFill>
                  <a:schemeClr val="tx2"/>
                </a:solidFill>
              </a:rPr>
              <a:t>ВАШЕЙ ПРЕЗЕНТАЦИИ</a:t>
            </a:r>
          </a:p>
        </p:txBody>
      </p:sp>
      <p:sp>
        <p:nvSpPr>
          <p:cNvPr id="14" name="Объект 2"/>
          <p:cNvSpPr>
            <a:spLocks noGrp="1"/>
          </p:cNvSpPr>
          <p:nvPr userDrawn="1">
            <p:ph idx="1"/>
          </p:nvPr>
        </p:nvSpPr>
        <p:spPr>
          <a:xfrm>
            <a:off x="3995936" y="2924945"/>
            <a:ext cx="1503363" cy="36004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5" name="Объект 3"/>
          <p:cNvSpPr>
            <a:spLocks noGrp="1"/>
          </p:cNvSpPr>
          <p:nvPr userDrawn="1">
            <p:ph idx="4294967295"/>
          </p:nvPr>
        </p:nvSpPr>
        <p:spPr bwMode="auto">
          <a:xfrm>
            <a:off x="3995936" y="3356991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Иванов Иван Иванович</a:t>
            </a:r>
            <a:endParaRPr lang="ru-RU" sz="2500" dirty="0" smtClean="0"/>
          </a:p>
        </p:txBody>
      </p:sp>
      <p:sp>
        <p:nvSpPr>
          <p:cNvPr id="16" name="Объект 4"/>
          <p:cNvSpPr>
            <a:spLocks noGrp="1"/>
          </p:cNvSpPr>
          <p:nvPr userDrawn="1">
            <p:ph idx="4294967295"/>
          </p:nvPr>
        </p:nvSpPr>
        <p:spPr>
          <a:xfrm>
            <a:off x="3995936" y="3717032"/>
            <a:ext cx="4824536" cy="1152128"/>
          </a:xfrm>
          <a:prstGeom prst="rect">
            <a:avLst/>
          </a:prstGeom>
        </p:spPr>
        <p:txBody>
          <a:bodyPr/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Ведущий специалист по бизнес-процессам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«Вектор»</a:t>
            </a:r>
          </a:p>
        </p:txBody>
      </p:sp>
      <p:sp>
        <p:nvSpPr>
          <p:cNvPr id="17" name="Объект 5"/>
          <p:cNvSpPr>
            <a:spLocks noGrp="1"/>
          </p:cNvSpPr>
          <p:nvPr userDrawn="1">
            <p:ph idx="12"/>
          </p:nvPr>
        </p:nvSpPr>
        <p:spPr>
          <a:xfrm>
            <a:off x="4031754" y="4869160"/>
            <a:ext cx="3671888" cy="815529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vector@vectorcomany.ru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www.vectorcomany.com</a:t>
            </a:r>
          </a:p>
        </p:txBody>
      </p:sp>
    </p:spTree>
    <p:extLst>
      <p:ext uri="{BB962C8B-B14F-4D97-AF65-F5344CB8AC3E}">
        <p14:creationId xmlns:p14="http://schemas.microsoft.com/office/powerpoint/2010/main" val="2534326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сновн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 descr="шаблоны для презентации 3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6" y="116632"/>
            <a:ext cx="8785225" cy="531068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5pPr algn="ctr">
              <a:defRPr/>
            </a:lvl5pPr>
          </a:lstStyle>
          <a:p>
            <a:pPr lvl="0"/>
            <a:r>
              <a:rPr lang="ru-RU" dirty="0" smtClean="0"/>
              <a:t>НАЗВАНИЕ СЛАЙДА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79388" y="908050"/>
            <a:ext cx="8785225" cy="518477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736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259BE-64DD-49E2-A868-1C6398B44ACD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044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B91-A91F-439B-B99B-6C24C3BAD2BD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732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B91-A91F-439B-B99B-6C24C3BAD2BD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43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4C2-B86D-4C54-8E99-B83FE7F17425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0351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E484-CEBC-42FA-97A7-BFC48AE33F5E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441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AACC5-9B0B-479A-BBFE-85BC5FEC1403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73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FDB0-C95B-4D5C-B479-70DA8980FD17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44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BEF2-14C4-4D57-964C-451A86A440AC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211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14BF-6767-4D32-A198-029D13053F5F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3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25BB-49CC-482C-AF7F-1222082CE153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4614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4820-B42A-4ECF-AD28-3C474C387905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649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4DD76-66F5-468A-B76D-3DE03E573882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9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4C2-B86D-4C54-8E99-B83FE7F17425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1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2EA4C-0875-4998-BF4F-07A7D91A66F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4861E-24DB-4E92-A5CE-D9C0C2A8A7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9356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58E7EB-BC1B-40C5-9E3D-960DCCB0491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BD0E1F-94C6-40E1-9B2F-8755DDF3512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4487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28599-23ED-4AE6-B912-1088C2DC1E4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AE198-9F9A-4CC2-96DC-E7F6D7A988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964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7C13DDE-7132-46AD-9122-A91E118F10C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4597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6B8E517-86BA-4234-B1FD-C6DB2DD85D7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5066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45" y="0"/>
            <a:ext cx="9136310" cy="6858000"/>
          </a:xfrm>
          <a:prstGeom prst="rect">
            <a:avLst/>
          </a:prstGeom>
        </p:spPr>
      </p:pic>
      <p:sp>
        <p:nvSpPr>
          <p:cNvPr id="12" name="Текст 4"/>
          <p:cNvSpPr>
            <a:spLocks noGrp="1"/>
          </p:cNvSpPr>
          <p:nvPr userDrawn="1">
            <p:ph type="body" sz="quarter" idx="10"/>
          </p:nvPr>
        </p:nvSpPr>
        <p:spPr bwMode="auto">
          <a:xfrm>
            <a:off x="4140200" y="2038350"/>
            <a:ext cx="3455988" cy="479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БЛАГОДАРНОСТИ</a:t>
            </a:r>
          </a:p>
        </p:txBody>
      </p:sp>
      <p:sp>
        <p:nvSpPr>
          <p:cNvPr id="13" name="Текст 5"/>
          <p:cNvSpPr>
            <a:spLocks noGrp="1"/>
          </p:cNvSpPr>
          <p:nvPr userDrawn="1">
            <p:ph type="body" sz="quarter" idx="11"/>
          </p:nvPr>
        </p:nvSpPr>
        <p:spPr bwMode="auto">
          <a:xfrm>
            <a:off x="4140200" y="2614613"/>
            <a:ext cx="5040313" cy="12001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ru-RU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Текст 6"/>
          <p:cNvSpPr>
            <a:spLocks noGrp="1"/>
          </p:cNvSpPr>
          <p:nvPr userDrawn="1">
            <p:ph type="body" sz="quarter" idx="12"/>
          </p:nvPr>
        </p:nvSpPr>
        <p:spPr bwMode="auto">
          <a:xfrm>
            <a:off x="4140200" y="4149725"/>
            <a:ext cx="4392613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Иван Иванович Иванов</a:t>
            </a:r>
          </a:p>
        </p:txBody>
      </p:sp>
      <p:sp>
        <p:nvSpPr>
          <p:cNvPr id="15" name="Текст 7"/>
          <p:cNvSpPr>
            <a:spLocks noGrp="1"/>
          </p:cNvSpPr>
          <p:nvPr userDrawn="1">
            <p:ph type="body" sz="quarter" idx="13"/>
          </p:nvPr>
        </p:nvSpPr>
        <p:spPr>
          <a:xfrm>
            <a:off x="4140200" y="4725988"/>
            <a:ext cx="4321175" cy="8636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ivanov@mail.ru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ivanov.com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401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6E484-CEBC-42FA-97A7-BFC48AE33F5E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94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AACC5-9B0B-479A-BBFE-85BC5FEC1403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203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FDB0-C95B-4D5C-B479-70DA8980FD17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91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BEF2-14C4-4D57-964C-451A86A440AC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786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14BF-6767-4D32-A198-029D13053F5F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20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25BB-49CC-482C-AF7F-1222082CE153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83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44C72-AE12-4F6D-84FA-B9CF3851FCFE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9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832" r:id="rId17"/>
    <p:sldLayoutId id="2147483834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44C72-AE12-4F6D-84FA-B9CF3851FCFE}" type="datetime5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15-Nov-13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9108D-64B6-47A6-B06A-257E9C83E91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92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833" r:id="rId1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investlab.ru/" TargetMode="External"/><Relationship Id="rId2" Type="http://schemas.openxmlformats.org/officeDocument/2006/relationships/hyperlink" Target="mailto:ailev@asmp.msk.su" TargetMode="Externa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ailev@asmp.msk.su" TargetMode="External"/><Relationship Id="rId2" Type="http://schemas.openxmlformats.org/officeDocument/2006/relationships/hyperlink" Target="http://ailev.ru/" TargetMode="External"/><Relationship Id="rId1" Type="http://schemas.openxmlformats.org/officeDocument/2006/relationships/slideLayout" Target="../slideLayouts/slideLayout35.xml"/><Relationship Id="rId5" Type="http://schemas.openxmlformats.org/officeDocument/2006/relationships/hyperlink" Target="TechInvestLab.ru" TargetMode="External"/><Relationship Id="rId4" Type="http://schemas.openxmlformats.org/officeDocument/2006/relationships/hyperlink" Target="mailto:vic5784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/>
        </p:nvSpPr>
        <p:spPr>
          <a:xfrm>
            <a:off x="4031803" y="1677368"/>
            <a:ext cx="4906457" cy="136783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9pPr>
          </a:lstStyle>
          <a:p>
            <a:pPr eaLnBrk="1" hangingPunct="1"/>
            <a:r>
              <a:rPr lang="ru-RU" sz="2800" b="1" dirty="0">
                <a:solidFill>
                  <a:schemeClr val="tx2"/>
                </a:solidFill>
              </a:rPr>
              <a:t>Процессы, проекты, кейсы, практики и прочие описания деятельности</a:t>
            </a:r>
            <a:endParaRPr lang="ru-RU" sz="2800" cap="none" dirty="0" smtClean="0">
              <a:solidFill>
                <a:schemeClr val="tx2"/>
              </a:solidFill>
            </a:endParaRPr>
          </a:p>
        </p:txBody>
      </p:sp>
      <p:sp>
        <p:nvSpPr>
          <p:cNvPr id="15" name="Объект 2"/>
          <p:cNvSpPr>
            <a:spLocks noGrp="1"/>
          </p:cNvSpPr>
          <p:nvPr/>
        </p:nvSpPr>
        <p:spPr>
          <a:xfrm>
            <a:off x="4031803" y="3045198"/>
            <a:ext cx="1503363" cy="28835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6" name="Объект 3"/>
          <p:cNvSpPr>
            <a:spLocks noGrp="1"/>
          </p:cNvSpPr>
          <p:nvPr/>
        </p:nvSpPr>
        <p:spPr bwMode="auto">
          <a:xfrm>
            <a:off x="4031803" y="3333550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500" dirty="0" err="1" smtClean="0">
                <a:solidFill>
                  <a:schemeClr val="tx2"/>
                </a:solidFill>
              </a:rPr>
              <a:t>Левенчук</a:t>
            </a:r>
            <a:r>
              <a:rPr lang="ru-RU" sz="2500" dirty="0" smtClean="0">
                <a:solidFill>
                  <a:schemeClr val="tx2"/>
                </a:solidFill>
              </a:rPr>
              <a:t> Анатолий</a:t>
            </a:r>
            <a:endParaRPr lang="ru-RU" sz="2500" dirty="0" smtClean="0"/>
          </a:p>
        </p:txBody>
      </p:sp>
      <p:sp>
        <p:nvSpPr>
          <p:cNvPr id="17" name="Объект 4"/>
          <p:cNvSpPr>
            <a:spLocks noGrp="1"/>
          </p:cNvSpPr>
          <p:nvPr/>
        </p:nvSpPr>
        <p:spPr>
          <a:xfrm>
            <a:off x="4031803" y="3693591"/>
            <a:ext cx="4824536" cy="4067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Президент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TechInvestLab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Объект 5"/>
          <p:cNvSpPr>
            <a:spLocks noGrp="1"/>
          </p:cNvSpPr>
          <p:nvPr/>
        </p:nvSpPr>
        <p:spPr>
          <a:xfrm>
            <a:off x="4067621" y="4845719"/>
            <a:ext cx="3671888" cy="81552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ailev@asmp.msk.su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www.techinvestlab.ru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5210" y="4259385"/>
            <a:ext cx="1543050" cy="153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5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87550" y="0"/>
            <a:ext cx="8785225" cy="604157"/>
          </a:xfrm>
        </p:spPr>
        <p:txBody>
          <a:bodyPr>
            <a:normAutofit/>
          </a:bodyPr>
          <a:lstStyle/>
          <a:p>
            <a:r>
              <a:rPr lang="ru-RU" sz="2800" dirty="0"/>
              <a:t>Операционный менеджмент (потоки)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79388" y="644980"/>
            <a:ext cx="8785225" cy="5447846"/>
          </a:xfrm>
        </p:spPr>
        <p:txBody>
          <a:bodyPr/>
          <a:lstStyle/>
          <a:p>
            <a:r>
              <a:rPr lang="ru-RU" dirty="0"/>
              <a:t>Обеспечение бесперебойного потока объектов работы по предписанным технологией рабочим станциям в ходе всего жизненного цикла целевой системы/сервиса.</a:t>
            </a:r>
          </a:p>
          <a:p>
            <a:r>
              <a:rPr lang="ru-RU" sz="2000" dirty="0">
                <a:solidFill>
                  <a:schemeClr val="accent1"/>
                </a:solidFill>
              </a:rPr>
              <a:t>Организация как чего-то «провод»: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 err="1"/>
              <a:t>Голдратт</a:t>
            </a:r>
            <a:r>
              <a:rPr lang="ru-RU" dirty="0"/>
              <a:t> – течёт </a:t>
            </a:r>
            <a:r>
              <a:rPr lang="en-US" dirty="0"/>
              <a:t>inventory, </a:t>
            </a:r>
            <a:r>
              <a:rPr lang="ru-RU" dirty="0"/>
              <a:t>вытекает </a:t>
            </a:r>
            <a:r>
              <a:rPr lang="en-US" dirty="0"/>
              <a:t>throughput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/>
              <a:t>Андреев – течёт сила по жиле</a:t>
            </a:r>
            <a:endParaRPr lang="en-US" dirty="0"/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/>
              <a:t>Цепочки приращения стоимости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/>
              <a:t>Сетевая организация (не структура!)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/>
              <a:t>Системная динамика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/>
              <a:t>Кооперативные процессы СМД-методологии</a:t>
            </a:r>
            <a:endParaRPr lang="en-US" dirty="0"/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/>
              <a:t>Бизнес-процессы и «информационные потоки</a:t>
            </a:r>
            <a:r>
              <a:rPr lang="ru-RU" dirty="0" smtClean="0"/>
              <a:t>»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ru-RU" dirty="0" smtClean="0"/>
              <a:t>…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5" name="Picture 2" descr="http://www.gfredericks.com/images/gfrlog/77/g4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9311" y="1682960"/>
            <a:ext cx="2407107" cy="6778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98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Управление развитием (технологией)</a:t>
            </a:r>
            <a:br>
              <a:rPr lang="ru-RU" dirty="0"/>
            </a:br>
            <a:r>
              <a:rPr lang="ru-RU" dirty="0"/>
              <a:t>и совершенствованием (зрелость процессов)</a:t>
            </a: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591549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ABE612-4E41-47C7-B5A1-D1FB85022A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4"/>
          <p:cNvSpPr/>
          <p:nvPr/>
        </p:nvSpPr>
        <p:spPr>
          <a:xfrm>
            <a:off x="899592" y="2916136"/>
            <a:ext cx="2948952" cy="2931784"/>
          </a:xfrm>
          <a:custGeom>
            <a:avLst/>
            <a:gdLst>
              <a:gd name="connsiteX0" fmla="*/ 0 w 3774440"/>
              <a:gd name="connsiteY0" fmla="*/ 3242135 h 3242135"/>
              <a:gd name="connsiteX1" fmla="*/ 1380744 w 3774440"/>
              <a:gd name="connsiteY1" fmla="*/ 2538047 h 3242135"/>
              <a:gd name="connsiteX2" fmla="*/ 1911096 w 3774440"/>
              <a:gd name="connsiteY2" fmla="*/ 782399 h 3242135"/>
              <a:gd name="connsiteX3" fmla="*/ 2587752 w 3774440"/>
              <a:gd name="connsiteY3" fmla="*/ 124031 h 3242135"/>
              <a:gd name="connsiteX4" fmla="*/ 3611880 w 3774440"/>
              <a:gd name="connsiteY4" fmla="*/ 5159 h 3242135"/>
              <a:gd name="connsiteX5" fmla="*/ 3758184 w 3774440"/>
              <a:gd name="connsiteY5" fmla="*/ 32591 h 324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4440" h="3242135">
                <a:moveTo>
                  <a:pt x="0" y="3242135"/>
                </a:moveTo>
                <a:cubicBezTo>
                  <a:pt x="531114" y="3095069"/>
                  <a:pt x="1062228" y="2948003"/>
                  <a:pt x="1380744" y="2538047"/>
                </a:cubicBezTo>
                <a:cubicBezTo>
                  <a:pt x="1699260" y="2128091"/>
                  <a:pt x="1709928" y="1184735"/>
                  <a:pt x="1911096" y="782399"/>
                </a:cubicBezTo>
                <a:cubicBezTo>
                  <a:pt x="2112264" y="380063"/>
                  <a:pt x="2304288" y="253571"/>
                  <a:pt x="2587752" y="124031"/>
                </a:cubicBezTo>
                <a:cubicBezTo>
                  <a:pt x="2871216" y="-5509"/>
                  <a:pt x="3416808" y="20399"/>
                  <a:pt x="3611880" y="5159"/>
                </a:cubicBezTo>
                <a:cubicBezTo>
                  <a:pt x="3806952" y="-10081"/>
                  <a:pt x="3782568" y="11255"/>
                  <a:pt x="3758184" y="32591"/>
                </a:cubicBezTo>
              </a:path>
            </a:pathLst>
          </a:cu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Freeform 5"/>
          <p:cNvSpPr/>
          <p:nvPr/>
        </p:nvSpPr>
        <p:spPr>
          <a:xfrm>
            <a:off x="3059832" y="1692000"/>
            <a:ext cx="2948952" cy="2931784"/>
          </a:xfrm>
          <a:custGeom>
            <a:avLst/>
            <a:gdLst>
              <a:gd name="connsiteX0" fmla="*/ 0 w 3774440"/>
              <a:gd name="connsiteY0" fmla="*/ 3242135 h 3242135"/>
              <a:gd name="connsiteX1" fmla="*/ 1380744 w 3774440"/>
              <a:gd name="connsiteY1" fmla="*/ 2538047 h 3242135"/>
              <a:gd name="connsiteX2" fmla="*/ 1911096 w 3774440"/>
              <a:gd name="connsiteY2" fmla="*/ 782399 h 3242135"/>
              <a:gd name="connsiteX3" fmla="*/ 2587752 w 3774440"/>
              <a:gd name="connsiteY3" fmla="*/ 124031 h 3242135"/>
              <a:gd name="connsiteX4" fmla="*/ 3611880 w 3774440"/>
              <a:gd name="connsiteY4" fmla="*/ 5159 h 3242135"/>
              <a:gd name="connsiteX5" fmla="*/ 3758184 w 3774440"/>
              <a:gd name="connsiteY5" fmla="*/ 32591 h 324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4440" h="3242135">
                <a:moveTo>
                  <a:pt x="0" y="3242135"/>
                </a:moveTo>
                <a:cubicBezTo>
                  <a:pt x="531114" y="3095069"/>
                  <a:pt x="1062228" y="2948003"/>
                  <a:pt x="1380744" y="2538047"/>
                </a:cubicBezTo>
                <a:cubicBezTo>
                  <a:pt x="1699260" y="2128091"/>
                  <a:pt x="1709928" y="1184735"/>
                  <a:pt x="1911096" y="782399"/>
                </a:cubicBezTo>
                <a:cubicBezTo>
                  <a:pt x="2112264" y="380063"/>
                  <a:pt x="2304288" y="253571"/>
                  <a:pt x="2587752" y="124031"/>
                </a:cubicBezTo>
                <a:cubicBezTo>
                  <a:pt x="2871216" y="-5509"/>
                  <a:pt x="3416808" y="20399"/>
                  <a:pt x="3611880" y="5159"/>
                </a:cubicBezTo>
                <a:cubicBezTo>
                  <a:pt x="3806952" y="-10081"/>
                  <a:pt x="3782568" y="11255"/>
                  <a:pt x="3758184" y="32591"/>
                </a:cubicBezTo>
              </a:path>
            </a:pathLst>
          </a:cu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reeform 6"/>
          <p:cNvSpPr/>
          <p:nvPr/>
        </p:nvSpPr>
        <p:spPr>
          <a:xfrm>
            <a:off x="5076056" y="755896"/>
            <a:ext cx="2948952" cy="2931784"/>
          </a:xfrm>
          <a:custGeom>
            <a:avLst/>
            <a:gdLst>
              <a:gd name="connsiteX0" fmla="*/ 0 w 3774440"/>
              <a:gd name="connsiteY0" fmla="*/ 3242135 h 3242135"/>
              <a:gd name="connsiteX1" fmla="*/ 1380744 w 3774440"/>
              <a:gd name="connsiteY1" fmla="*/ 2538047 h 3242135"/>
              <a:gd name="connsiteX2" fmla="*/ 1911096 w 3774440"/>
              <a:gd name="connsiteY2" fmla="*/ 782399 h 3242135"/>
              <a:gd name="connsiteX3" fmla="*/ 2587752 w 3774440"/>
              <a:gd name="connsiteY3" fmla="*/ 124031 h 3242135"/>
              <a:gd name="connsiteX4" fmla="*/ 3611880 w 3774440"/>
              <a:gd name="connsiteY4" fmla="*/ 5159 h 3242135"/>
              <a:gd name="connsiteX5" fmla="*/ 3758184 w 3774440"/>
              <a:gd name="connsiteY5" fmla="*/ 32591 h 324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4440" h="3242135">
                <a:moveTo>
                  <a:pt x="0" y="3242135"/>
                </a:moveTo>
                <a:cubicBezTo>
                  <a:pt x="531114" y="3095069"/>
                  <a:pt x="1062228" y="2948003"/>
                  <a:pt x="1380744" y="2538047"/>
                </a:cubicBezTo>
                <a:cubicBezTo>
                  <a:pt x="1699260" y="2128091"/>
                  <a:pt x="1709928" y="1184735"/>
                  <a:pt x="1911096" y="782399"/>
                </a:cubicBezTo>
                <a:cubicBezTo>
                  <a:pt x="2112264" y="380063"/>
                  <a:pt x="2304288" y="253571"/>
                  <a:pt x="2587752" y="124031"/>
                </a:cubicBezTo>
                <a:cubicBezTo>
                  <a:pt x="2871216" y="-5509"/>
                  <a:pt x="3416808" y="20399"/>
                  <a:pt x="3611880" y="5159"/>
                </a:cubicBezTo>
                <a:cubicBezTo>
                  <a:pt x="3806952" y="-10081"/>
                  <a:pt x="3782568" y="11255"/>
                  <a:pt x="3758184" y="32591"/>
                </a:cubicBezTo>
              </a:path>
            </a:pathLst>
          </a:cu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Up Arrow 7"/>
          <p:cNvSpPr/>
          <p:nvPr/>
        </p:nvSpPr>
        <p:spPr>
          <a:xfrm>
            <a:off x="539552" y="971919"/>
            <a:ext cx="576064" cy="5183951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/>
                </a:solidFill>
              </a:rPr>
              <a:t>РЕЗУЛЬТАТЫ</a:t>
            </a:r>
          </a:p>
        </p:txBody>
      </p:sp>
      <p:sp>
        <p:nvSpPr>
          <p:cNvPr id="10" name="Right Arrow 8"/>
          <p:cNvSpPr/>
          <p:nvPr/>
        </p:nvSpPr>
        <p:spPr>
          <a:xfrm>
            <a:off x="969320" y="5807821"/>
            <a:ext cx="7491112" cy="49269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/>
                </a:solidFill>
              </a:rPr>
              <a:t>ВРЕМЯ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6256" y="101486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III </a:t>
            </a:r>
            <a:r>
              <a:rPr lang="ru-RU" dirty="0">
                <a:solidFill>
                  <a:schemeClr val="tx2"/>
                </a:solidFill>
              </a:rPr>
              <a:t>поколение, </a:t>
            </a:r>
            <a:r>
              <a:rPr lang="en-US" dirty="0">
                <a:solidFill>
                  <a:schemeClr val="tx2"/>
                </a:solidFill>
              </a:rPr>
              <a:t>P2M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en-US" dirty="0">
                <a:solidFill>
                  <a:schemeClr val="tx2"/>
                </a:solidFill>
              </a:rPr>
              <a:t>TOC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3960" y="101940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II </a:t>
            </a:r>
            <a:r>
              <a:rPr lang="ru-RU" dirty="0">
                <a:solidFill>
                  <a:schemeClr val="tx2"/>
                </a:solidFill>
              </a:rPr>
              <a:t>поколение,</a:t>
            </a:r>
          </a:p>
          <a:p>
            <a:r>
              <a:rPr lang="en-US" dirty="0" err="1">
                <a:solidFill>
                  <a:schemeClr val="tx2"/>
                </a:solidFill>
              </a:rPr>
              <a:t>PMBoK</a:t>
            </a:r>
            <a:r>
              <a:rPr lang="en-US" dirty="0">
                <a:solidFill>
                  <a:schemeClr val="tx2"/>
                </a:solidFill>
              </a:rPr>
              <a:t>, PRINCE2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3608" y="2269806"/>
            <a:ext cx="266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 </a:t>
            </a:r>
            <a:r>
              <a:rPr lang="ru-RU" dirty="0">
                <a:solidFill>
                  <a:schemeClr val="tx2"/>
                </a:solidFill>
              </a:rPr>
              <a:t>поколение,</a:t>
            </a:r>
          </a:p>
          <a:p>
            <a:r>
              <a:rPr lang="ru-RU" dirty="0">
                <a:solidFill>
                  <a:schemeClr val="tx2"/>
                </a:solidFill>
              </a:rPr>
              <a:t>«сетевое планирование»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32032" y="558036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2000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06448" y="558564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20</a:t>
            </a:r>
            <a:r>
              <a:rPr lang="en-US" dirty="0">
                <a:solidFill>
                  <a:schemeClr val="tx2"/>
                </a:solidFill>
              </a:rPr>
              <a:t>10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3656" y="558852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1990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14028" y="55783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1960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08058" y="406826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Пример: проектное </a:t>
            </a:r>
            <a:r>
              <a:rPr lang="ru-RU" b="1" dirty="0" smtClean="0">
                <a:solidFill>
                  <a:schemeClr val="tx2"/>
                </a:solidFill>
              </a:rPr>
              <a:t>управление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Все остальные: то же самое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20000" y="291976"/>
            <a:ext cx="1486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IV </a:t>
            </a:r>
            <a:r>
              <a:rPr lang="ru-RU" dirty="0">
                <a:solidFill>
                  <a:prstClr val="black"/>
                </a:solidFill>
              </a:rPr>
              <a:t>поколение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249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04157"/>
          </a:xfrm>
        </p:spPr>
        <p:txBody>
          <a:bodyPr>
            <a:normAutofit/>
          </a:bodyPr>
          <a:lstStyle/>
          <a:p>
            <a:r>
              <a:rPr lang="ru-RU" sz="2800" dirty="0"/>
              <a:t>Технологии «потоков</a:t>
            </a:r>
            <a:r>
              <a:rPr lang="ru-RU" sz="2800" dirty="0" smtClean="0"/>
              <a:t>» (</a:t>
            </a:r>
            <a:r>
              <a:rPr lang="ru-RU" sz="2800" dirty="0"/>
              <a:t>акценты моделирования)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79388" y="628650"/>
            <a:ext cx="8785225" cy="5464175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Проектное управление (графики работ и задействования ресурсов – когда кто что делает?)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Теория массового обслуживания (потоки и очереди – переварим всё за минимальное время!)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Процессный подход в смысле </a:t>
            </a:r>
            <a:r>
              <a:rPr lang="en-US" sz="2400" dirty="0"/>
              <a:t>BPMN </a:t>
            </a:r>
            <a:r>
              <a:rPr lang="ru-RU" sz="2400" dirty="0"/>
              <a:t>(кто что должен делать, но не когда)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Адаптивное ведение дел / </a:t>
            </a:r>
            <a:r>
              <a:rPr lang="en-US" sz="2400" dirty="0"/>
              <a:t>case management </a:t>
            </a:r>
            <a:r>
              <a:rPr lang="ru-RU" sz="2400" dirty="0"/>
              <a:t>(</a:t>
            </a:r>
            <a:r>
              <a:rPr lang="en-US" sz="2400" dirty="0"/>
              <a:t>agile</a:t>
            </a:r>
            <a:r>
              <a:rPr lang="ru-RU" sz="2400" dirty="0"/>
              <a:t>: достичь цели, но по какому маршруту, заранее неведомо)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Потоки пользы / </a:t>
            </a:r>
            <a:r>
              <a:rPr lang="en-US" sz="2400" dirty="0"/>
              <a:t>value networks</a:t>
            </a:r>
            <a:r>
              <a:rPr lang="ru-RU" sz="2400" dirty="0"/>
              <a:t> (бизнес, т.е. кому это выгодно)</a:t>
            </a:r>
            <a:endParaRPr lang="en-US" sz="2400" dirty="0"/>
          </a:p>
          <a:p>
            <a:r>
              <a:rPr lang="ru-RU" sz="2400" dirty="0" smtClean="0">
                <a:solidFill>
                  <a:schemeClr val="accent1"/>
                </a:solidFill>
              </a:rPr>
              <a:t>Смежные</a:t>
            </a:r>
            <a:r>
              <a:rPr lang="ru-RU" sz="2400" dirty="0">
                <a:solidFill>
                  <a:schemeClr val="accent1"/>
                </a:solidFill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Практики и жизненные циклы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err="1"/>
              <a:t>Трансакционные</a:t>
            </a:r>
            <a:r>
              <a:rPr lang="ru-RU" sz="2400" dirty="0"/>
              <a:t> модели </a:t>
            </a:r>
            <a:r>
              <a:rPr lang="en-US" sz="2400" dirty="0"/>
              <a:t>DEMO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78025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/>
          </a:bodyPr>
          <a:lstStyle/>
          <a:p>
            <a:r>
              <a:rPr lang="ru-RU" sz="2800" dirty="0"/>
              <a:t>Модели деятельности </a:t>
            </a:r>
            <a:r>
              <a:rPr lang="ru-RU" sz="2800" dirty="0" err="1"/>
              <a:t>предпринятия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359229" y="759278"/>
            <a:ext cx="8605384" cy="5478235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>
                <a:solidFill>
                  <a:schemeClr val="accent1"/>
                </a:solidFill>
              </a:rPr>
              <a:t>Основание: </a:t>
            </a:r>
            <a:r>
              <a:rPr lang="en-US" sz="2000" dirty="0">
                <a:solidFill>
                  <a:schemeClr val="accent1"/>
                </a:solidFill>
              </a:rPr>
              <a:t>ISO 42010 – </a:t>
            </a:r>
            <a:r>
              <a:rPr lang="ru-RU" sz="2000" dirty="0">
                <a:solidFill>
                  <a:schemeClr val="accent1"/>
                </a:solidFill>
              </a:rPr>
              <a:t>видов моделей в одной группе описаний («потоки») заведомо много!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Бизнес-модели – </a:t>
            </a:r>
            <a:r>
              <a:rPr lang="en-US" sz="2000" dirty="0"/>
              <a:t>VDML</a:t>
            </a:r>
            <a:r>
              <a:rPr lang="ru-RU" sz="2000" dirty="0"/>
              <a:t>, службы развития (стратегия).</a:t>
            </a: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Проекты – диаграммы </a:t>
            </a:r>
            <a:r>
              <a:rPr lang="ru-RU" sz="2000" dirty="0" err="1"/>
              <a:t>Гантта</a:t>
            </a:r>
            <a:r>
              <a:rPr lang="ru-RU" sz="2000" dirty="0"/>
              <a:t> (по факту нет стандарта). Встречаются повсеместно.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Модель деятельности в архитектуре предприятия (в том числе «процессы в службе качества»)</a:t>
            </a:r>
            <a:r>
              <a:rPr lang="en-US" sz="2000" dirty="0"/>
              <a:t> – </a:t>
            </a:r>
            <a:r>
              <a:rPr lang="en-US" sz="2000" dirty="0" err="1"/>
              <a:t>ArchiMate</a:t>
            </a:r>
            <a:r>
              <a:rPr lang="en-US" sz="2000" dirty="0"/>
              <a:t> 2.0</a:t>
            </a:r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Исполняемые процессы, проекты, кейсы (проектный и процессный софт)</a:t>
            </a:r>
            <a:r>
              <a:rPr lang="en-US" sz="2000" dirty="0"/>
              <a:t> – BPMN 2.0</a:t>
            </a:r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Описание метода работы (ситуационная инженерия методов, инструкции и регламенты)</a:t>
            </a:r>
            <a:r>
              <a:rPr lang="en-US" sz="2000" dirty="0"/>
              <a:t> – OMG SPEM 2.0, OMG Essence. </a:t>
            </a:r>
            <a:r>
              <a:rPr lang="ru-RU" sz="2000" dirty="0"/>
              <a:t>Пользуются инженеры, когда им нужно понять свой метод работы.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Обучающие программы </a:t>
            </a:r>
            <a:r>
              <a:rPr lang="ru-RU" sz="2000" dirty="0" err="1"/>
              <a:t>дистантного</a:t>
            </a:r>
            <a:r>
              <a:rPr lang="ru-RU" sz="2000" dirty="0"/>
              <a:t> образования </a:t>
            </a:r>
            <a:r>
              <a:rPr lang="en-US" sz="2000" dirty="0"/>
              <a:t>– SCORM</a:t>
            </a:r>
            <a:r>
              <a:rPr lang="ru-RU" sz="2000" dirty="0"/>
              <a:t>, живут в </a:t>
            </a:r>
            <a:r>
              <a:rPr lang="en-US" sz="2000" dirty="0"/>
              <a:t>HR </a:t>
            </a:r>
            <a:r>
              <a:rPr lang="ru-RU" sz="2000" dirty="0"/>
              <a:t>службах.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Регламенты – просто текст (часто генерируется из моделей, но чаще модели из регламентов)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Каталоги услуг в больших холдингах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767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486"/>
          </a:xfrm>
        </p:spPr>
        <p:txBody>
          <a:bodyPr>
            <a:normAutofit/>
          </a:bodyPr>
          <a:lstStyle/>
          <a:p>
            <a:r>
              <a:rPr lang="ru-RU" sz="2800" dirty="0" err="1"/>
              <a:t>Федерирование</a:t>
            </a:r>
            <a:r>
              <a:rPr lang="ru-RU" sz="2800" dirty="0"/>
              <a:t> информационных систем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79388" y="1020536"/>
            <a:ext cx="8785225" cy="5072289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Признание, что описаний деятельности много видов (а не только много): меньше требований «унификации» (</a:t>
            </a:r>
            <a:r>
              <a:rPr lang="ru-RU" sz="3200" dirty="0" err="1"/>
              <a:t>редукционизма</a:t>
            </a:r>
            <a:r>
              <a:rPr lang="ru-RU" sz="3200" dirty="0"/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Новые семантические (онтологические) стандарты </a:t>
            </a:r>
            <a:r>
              <a:rPr lang="ru-RU" sz="3200" dirty="0" err="1"/>
              <a:t>федерирования</a:t>
            </a:r>
            <a:r>
              <a:rPr lang="ru-RU" sz="3200" dirty="0"/>
              <a:t> данных (</a:t>
            </a:r>
            <a:r>
              <a:rPr lang="en-US" sz="3200" dirty="0"/>
              <a:t>ISO 15926)</a:t>
            </a:r>
            <a:endParaRPr lang="ru-RU" sz="3200" dirty="0"/>
          </a:p>
          <a:p>
            <a:endParaRPr lang="ru-RU" sz="20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8907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8650"/>
          </a:xfrm>
        </p:spPr>
        <p:txBody>
          <a:bodyPr>
            <a:normAutofit/>
          </a:bodyPr>
          <a:lstStyle/>
          <a:p>
            <a:r>
              <a:rPr lang="ru-RU" sz="2800" dirty="0"/>
              <a:t>Уход от засилья </a:t>
            </a:r>
            <a:r>
              <a:rPr lang="ru-RU" sz="2800" dirty="0" smtClean="0"/>
              <a:t>«</a:t>
            </a:r>
            <a:r>
              <a:rPr lang="ru-RU" sz="2800" dirty="0"/>
              <a:t>процессного подхода»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Упор на рабочие продукты</a:t>
            </a:r>
            <a:r>
              <a:rPr lang="en-US" sz="2800" dirty="0"/>
              <a:t> (case management, issue tracking)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Гранулярность (отдельные операции описываем, а их цепочки не описываем) – ситуационная инженерия методов, переход к «практикам» от «методов» как «процессов».</a:t>
            </a:r>
            <a:endParaRPr lang="en-US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Декларативность (правила пред- и постусловий, а не указание последовательности), </a:t>
            </a:r>
            <a:r>
              <a:rPr lang="en-US" sz="2800" dirty="0"/>
              <a:t>CMMN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52551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7"/>
          <p:cNvSpPr>
            <a:spLocks noGrp="1"/>
          </p:cNvSpPr>
          <p:nvPr/>
        </p:nvSpPr>
        <p:spPr>
          <a:xfrm>
            <a:off x="4144045" y="1394460"/>
            <a:ext cx="4321175" cy="449199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Анатолий </a:t>
            </a:r>
            <a:r>
              <a:rPr lang="ru-RU" sz="2800" b="1" dirty="0" err="1" smtClean="0">
                <a:solidFill>
                  <a:schemeClr val="tx2"/>
                </a:solidFill>
              </a:rPr>
              <a:t>Левенчук</a:t>
            </a:r>
            <a:endParaRPr lang="ru-RU" sz="2800" b="1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hlinkClick r:id="rId2"/>
              </a:rPr>
              <a:t>http://ailev.ru</a:t>
            </a: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hlinkClick r:id="rId3"/>
              </a:rPr>
              <a:t>ailev@asmp.msk.su</a:t>
            </a:r>
            <a:endParaRPr lang="ru-RU" sz="2000" dirty="0"/>
          </a:p>
          <a:p>
            <a:pPr>
              <a:lnSpc>
                <a:spcPct val="90000"/>
              </a:lnSpc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Президент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Русского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отделения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INCOSE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член Исполкома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русского</a:t>
            </a:r>
          </a:p>
          <a:p>
            <a:pPr>
              <a:lnSpc>
                <a:spcPct val="90000"/>
              </a:lnSpc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отделения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SEMAT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chemeClr val="tx2"/>
                </a:solidFill>
              </a:rPr>
              <a:t>Виктор </a:t>
            </a:r>
            <a:r>
              <a:rPr lang="ru-RU" sz="2000" b="1" dirty="0" err="1">
                <a:solidFill>
                  <a:schemeClr val="tx2"/>
                </a:solidFill>
              </a:rPr>
              <a:t>Агроскин</a:t>
            </a:r>
            <a:endParaRPr lang="en-US" sz="2000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hlinkClick r:id="rId4"/>
              </a:rPr>
              <a:t>vic5784@gmail.com</a:t>
            </a:r>
            <a:endParaRPr lang="en-US" sz="2000" dirty="0"/>
          </a:p>
          <a:p>
            <a:pPr>
              <a:lnSpc>
                <a:spcPct val="8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>
                <a:hlinkClick r:id="rId5" action="ppaction://hlinkfile"/>
              </a:rPr>
              <a:t>TechInvestLab.ru</a:t>
            </a: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(495)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748-53-88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50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45820"/>
            <a:ext cx="8229600" cy="528034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Organizational engineering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Enterprise engineering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Business engineering</a:t>
            </a:r>
            <a:endParaRPr lang="ru-RU" dirty="0" smtClean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Практика: дисциплина + технология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(определить деятельность тех, кто определяет деятельность!)</a:t>
            </a:r>
          </a:p>
          <a:p>
            <a:pPr marL="0" indent="0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Писец против инженера.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Autofit/>
          </a:bodyPr>
          <a:lstStyle/>
          <a:p>
            <a:r>
              <a:rPr lang="en-US" sz="3200" dirty="0"/>
              <a:t>Enterprise engineering</a:t>
            </a:r>
            <a:endParaRPr lang="ru-RU" sz="32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7086600" y="6356350"/>
            <a:ext cx="2057400" cy="365125"/>
          </a:xfrm>
        </p:spPr>
        <p:txBody>
          <a:bodyPr/>
          <a:lstStyle/>
          <a:p>
            <a:fld id="{0BC67014-49B3-4F49-AFBE-DC9827E2F7B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8" name="Picture 4" descr="http://img-fotki.yandex.ru/get/4205/a-barrakuda.1/0_30ddd_594a7037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529" y="4300435"/>
            <a:ext cx="1292587" cy="194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23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95943" y="0"/>
            <a:ext cx="8768668" cy="6477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Развитие и совершенствование инженерии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(в том числе процессов)</a:t>
            </a:r>
          </a:p>
        </p:txBody>
      </p:sp>
      <p:sp>
        <p:nvSpPr>
          <p:cNvPr id="5" name="Freeform 4"/>
          <p:cNvSpPr/>
          <p:nvPr/>
        </p:nvSpPr>
        <p:spPr>
          <a:xfrm>
            <a:off x="905150" y="3356992"/>
            <a:ext cx="2943394" cy="2707019"/>
          </a:xfrm>
          <a:custGeom>
            <a:avLst/>
            <a:gdLst>
              <a:gd name="connsiteX0" fmla="*/ 0 w 3774440"/>
              <a:gd name="connsiteY0" fmla="*/ 3242135 h 3242135"/>
              <a:gd name="connsiteX1" fmla="*/ 1380744 w 3774440"/>
              <a:gd name="connsiteY1" fmla="*/ 2538047 h 3242135"/>
              <a:gd name="connsiteX2" fmla="*/ 1911096 w 3774440"/>
              <a:gd name="connsiteY2" fmla="*/ 782399 h 3242135"/>
              <a:gd name="connsiteX3" fmla="*/ 2587752 w 3774440"/>
              <a:gd name="connsiteY3" fmla="*/ 124031 h 3242135"/>
              <a:gd name="connsiteX4" fmla="*/ 3611880 w 3774440"/>
              <a:gd name="connsiteY4" fmla="*/ 5159 h 3242135"/>
              <a:gd name="connsiteX5" fmla="*/ 3758184 w 3774440"/>
              <a:gd name="connsiteY5" fmla="*/ 32591 h 324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4440" h="3242135">
                <a:moveTo>
                  <a:pt x="0" y="3242135"/>
                </a:moveTo>
                <a:cubicBezTo>
                  <a:pt x="531114" y="3095069"/>
                  <a:pt x="1062228" y="2948003"/>
                  <a:pt x="1380744" y="2538047"/>
                </a:cubicBezTo>
                <a:cubicBezTo>
                  <a:pt x="1699260" y="2128091"/>
                  <a:pt x="1709928" y="1184735"/>
                  <a:pt x="1911096" y="782399"/>
                </a:cubicBezTo>
                <a:cubicBezTo>
                  <a:pt x="2112264" y="380063"/>
                  <a:pt x="2304288" y="253571"/>
                  <a:pt x="2587752" y="124031"/>
                </a:cubicBezTo>
                <a:cubicBezTo>
                  <a:pt x="2871216" y="-5509"/>
                  <a:pt x="3416808" y="20399"/>
                  <a:pt x="3611880" y="5159"/>
                </a:cubicBezTo>
                <a:cubicBezTo>
                  <a:pt x="3806952" y="-10081"/>
                  <a:pt x="3782568" y="11255"/>
                  <a:pt x="3758184" y="32591"/>
                </a:cubicBezTo>
              </a:path>
            </a:pathLst>
          </a:cu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2901562" y="2110383"/>
            <a:ext cx="2943394" cy="2931784"/>
          </a:xfrm>
          <a:custGeom>
            <a:avLst/>
            <a:gdLst>
              <a:gd name="connsiteX0" fmla="*/ 0 w 3774440"/>
              <a:gd name="connsiteY0" fmla="*/ 3242135 h 3242135"/>
              <a:gd name="connsiteX1" fmla="*/ 1380744 w 3774440"/>
              <a:gd name="connsiteY1" fmla="*/ 2538047 h 3242135"/>
              <a:gd name="connsiteX2" fmla="*/ 1911096 w 3774440"/>
              <a:gd name="connsiteY2" fmla="*/ 782399 h 3242135"/>
              <a:gd name="connsiteX3" fmla="*/ 2587752 w 3774440"/>
              <a:gd name="connsiteY3" fmla="*/ 124031 h 3242135"/>
              <a:gd name="connsiteX4" fmla="*/ 3611880 w 3774440"/>
              <a:gd name="connsiteY4" fmla="*/ 5159 h 3242135"/>
              <a:gd name="connsiteX5" fmla="*/ 3758184 w 3774440"/>
              <a:gd name="connsiteY5" fmla="*/ 32591 h 324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4440" h="3242135">
                <a:moveTo>
                  <a:pt x="0" y="3242135"/>
                </a:moveTo>
                <a:cubicBezTo>
                  <a:pt x="531114" y="3095069"/>
                  <a:pt x="1062228" y="2948003"/>
                  <a:pt x="1380744" y="2538047"/>
                </a:cubicBezTo>
                <a:cubicBezTo>
                  <a:pt x="1699260" y="2128091"/>
                  <a:pt x="1709928" y="1184735"/>
                  <a:pt x="1911096" y="782399"/>
                </a:cubicBezTo>
                <a:cubicBezTo>
                  <a:pt x="2112264" y="380063"/>
                  <a:pt x="2304288" y="253571"/>
                  <a:pt x="2587752" y="124031"/>
                </a:cubicBezTo>
                <a:cubicBezTo>
                  <a:pt x="2871216" y="-5509"/>
                  <a:pt x="3416808" y="20399"/>
                  <a:pt x="3611880" y="5159"/>
                </a:cubicBezTo>
                <a:cubicBezTo>
                  <a:pt x="3806952" y="-10081"/>
                  <a:pt x="3782568" y="11255"/>
                  <a:pt x="3758184" y="32591"/>
                </a:cubicBezTo>
              </a:path>
            </a:pathLst>
          </a:cu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97903" y="1244770"/>
            <a:ext cx="2943394" cy="2931784"/>
          </a:xfrm>
          <a:custGeom>
            <a:avLst/>
            <a:gdLst>
              <a:gd name="connsiteX0" fmla="*/ 0 w 3774440"/>
              <a:gd name="connsiteY0" fmla="*/ 3242135 h 3242135"/>
              <a:gd name="connsiteX1" fmla="*/ 1380744 w 3774440"/>
              <a:gd name="connsiteY1" fmla="*/ 2538047 h 3242135"/>
              <a:gd name="connsiteX2" fmla="*/ 1911096 w 3774440"/>
              <a:gd name="connsiteY2" fmla="*/ 782399 h 3242135"/>
              <a:gd name="connsiteX3" fmla="*/ 2587752 w 3774440"/>
              <a:gd name="connsiteY3" fmla="*/ 124031 h 3242135"/>
              <a:gd name="connsiteX4" fmla="*/ 3611880 w 3774440"/>
              <a:gd name="connsiteY4" fmla="*/ 5159 h 3242135"/>
              <a:gd name="connsiteX5" fmla="*/ 3758184 w 3774440"/>
              <a:gd name="connsiteY5" fmla="*/ 32591 h 324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4440" h="3242135">
                <a:moveTo>
                  <a:pt x="0" y="3242135"/>
                </a:moveTo>
                <a:cubicBezTo>
                  <a:pt x="531114" y="3095069"/>
                  <a:pt x="1062228" y="2948003"/>
                  <a:pt x="1380744" y="2538047"/>
                </a:cubicBezTo>
                <a:cubicBezTo>
                  <a:pt x="1699260" y="2128091"/>
                  <a:pt x="1709928" y="1184735"/>
                  <a:pt x="1911096" y="782399"/>
                </a:cubicBezTo>
                <a:cubicBezTo>
                  <a:pt x="2112264" y="380063"/>
                  <a:pt x="2304288" y="253571"/>
                  <a:pt x="2587752" y="124031"/>
                </a:cubicBezTo>
                <a:cubicBezTo>
                  <a:pt x="2871216" y="-5509"/>
                  <a:pt x="3416808" y="20399"/>
                  <a:pt x="3611880" y="5159"/>
                </a:cubicBezTo>
                <a:cubicBezTo>
                  <a:pt x="3806952" y="-10081"/>
                  <a:pt x="3782568" y="11255"/>
                  <a:pt x="3758184" y="32591"/>
                </a:cubicBezTo>
              </a:path>
            </a:pathLst>
          </a:cu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Up Arrow 7"/>
          <p:cNvSpPr/>
          <p:nvPr/>
        </p:nvSpPr>
        <p:spPr>
          <a:xfrm>
            <a:off x="540638" y="644979"/>
            <a:ext cx="574978" cy="5643797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</a:rPr>
              <a:t>РЕЗУЛЬТАТЫ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8860" y="4077072"/>
            <a:ext cx="3616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b="1" dirty="0" smtClean="0">
                <a:solidFill>
                  <a:schemeClr val="tx2"/>
                </a:solidFill>
              </a:rPr>
              <a:t>III </a:t>
            </a:r>
            <a:r>
              <a:rPr lang="ru-RU" b="1" dirty="0" smtClean="0">
                <a:solidFill>
                  <a:schemeClr val="tx2"/>
                </a:solidFill>
              </a:rPr>
              <a:t>поколение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Моделе-ориентированная </a:t>
            </a:r>
            <a:r>
              <a:rPr lang="ru-RU" dirty="0">
                <a:solidFill>
                  <a:schemeClr val="tx2"/>
                </a:solidFill>
              </a:rPr>
              <a:t>(</a:t>
            </a:r>
            <a:r>
              <a:rPr lang="en-US" dirty="0">
                <a:solidFill>
                  <a:schemeClr val="tx2"/>
                </a:solidFill>
              </a:rPr>
              <a:t>model-based) </a:t>
            </a:r>
            <a:r>
              <a:rPr lang="ru-RU" dirty="0">
                <a:solidFill>
                  <a:schemeClr val="tx2"/>
                </a:solidFill>
              </a:rPr>
              <a:t>инженерия: формальные языки (вычисляемый «код»)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5065" y="908720"/>
            <a:ext cx="3306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b="1" dirty="0" smtClean="0">
                <a:solidFill>
                  <a:schemeClr val="tx2"/>
                </a:solidFill>
              </a:rPr>
              <a:t>II </a:t>
            </a:r>
            <a:r>
              <a:rPr lang="ru-RU" b="1" dirty="0" smtClean="0">
                <a:solidFill>
                  <a:schemeClr val="tx2"/>
                </a:solidFill>
              </a:rPr>
              <a:t>поколение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Современная </a:t>
            </a:r>
            <a:r>
              <a:rPr lang="ru-RU" dirty="0">
                <a:solidFill>
                  <a:schemeClr val="tx2"/>
                </a:solidFill>
              </a:rPr>
              <a:t>(</a:t>
            </a:r>
            <a:r>
              <a:rPr lang="ru-RU" i="1" dirty="0">
                <a:solidFill>
                  <a:schemeClr val="tx2"/>
                </a:solidFill>
              </a:rPr>
              <a:t>«</a:t>
            </a:r>
            <a:r>
              <a:rPr lang="ru-RU" b="1" i="1" dirty="0">
                <a:solidFill>
                  <a:schemeClr val="tx2"/>
                </a:solidFill>
              </a:rPr>
              <a:t>классическая</a:t>
            </a:r>
            <a:r>
              <a:rPr lang="ru-RU" i="1" dirty="0">
                <a:solidFill>
                  <a:schemeClr val="tx2"/>
                </a:solidFill>
              </a:rPr>
              <a:t>»</a:t>
            </a:r>
            <a:r>
              <a:rPr lang="ru-RU" dirty="0">
                <a:solidFill>
                  <a:schemeClr val="tx2"/>
                </a:solidFill>
              </a:rPr>
              <a:t>) инженерия: диаграммы и чертежи («псевдокод»)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53236" y="2492896"/>
            <a:ext cx="2655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b="1" dirty="0" smtClean="0">
                <a:solidFill>
                  <a:schemeClr val="tx2"/>
                </a:solidFill>
              </a:rPr>
              <a:t>I </a:t>
            </a:r>
            <a:r>
              <a:rPr lang="ru-RU" b="1" dirty="0" smtClean="0">
                <a:solidFill>
                  <a:schemeClr val="tx2"/>
                </a:solidFill>
              </a:rPr>
              <a:t>поколение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«</a:t>
            </a:r>
            <a:r>
              <a:rPr lang="ru-RU" dirty="0">
                <a:solidFill>
                  <a:schemeClr val="tx2"/>
                </a:solidFill>
              </a:rPr>
              <a:t>Алхинженерия»: неформальные тексты и эскизы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3388" y="5739836"/>
            <a:ext cx="718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1990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3992" y="5756164"/>
            <a:ext cx="79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</a:t>
            </a:r>
            <a:r>
              <a:rPr lang="ru-RU" dirty="0" smtClean="0">
                <a:solidFill>
                  <a:schemeClr val="tx2"/>
                </a:solidFill>
              </a:rPr>
              <a:t>860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62247" y="5749053"/>
            <a:ext cx="718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</a:t>
            </a:r>
            <a:r>
              <a:rPr lang="ru-RU" dirty="0" smtClean="0">
                <a:solidFill>
                  <a:schemeClr val="tx2"/>
                </a:solidFill>
              </a:rPr>
              <a:t>400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6519591" y="301996"/>
            <a:ext cx="1787540" cy="2910980"/>
          </a:xfrm>
          <a:custGeom>
            <a:avLst/>
            <a:gdLst>
              <a:gd name="connsiteX0" fmla="*/ 0 w 3774440"/>
              <a:gd name="connsiteY0" fmla="*/ 3242135 h 3242135"/>
              <a:gd name="connsiteX1" fmla="*/ 1380744 w 3774440"/>
              <a:gd name="connsiteY1" fmla="*/ 2538047 h 3242135"/>
              <a:gd name="connsiteX2" fmla="*/ 1911096 w 3774440"/>
              <a:gd name="connsiteY2" fmla="*/ 782399 h 3242135"/>
              <a:gd name="connsiteX3" fmla="*/ 2587752 w 3774440"/>
              <a:gd name="connsiteY3" fmla="*/ 124031 h 3242135"/>
              <a:gd name="connsiteX4" fmla="*/ 3611880 w 3774440"/>
              <a:gd name="connsiteY4" fmla="*/ 5159 h 3242135"/>
              <a:gd name="connsiteX5" fmla="*/ 3758184 w 3774440"/>
              <a:gd name="connsiteY5" fmla="*/ 32591 h 324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4440" h="3242135">
                <a:moveTo>
                  <a:pt x="0" y="3242135"/>
                </a:moveTo>
                <a:cubicBezTo>
                  <a:pt x="531114" y="3095069"/>
                  <a:pt x="1062228" y="2948003"/>
                  <a:pt x="1380744" y="2538047"/>
                </a:cubicBezTo>
                <a:cubicBezTo>
                  <a:pt x="1699260" y="2128091"/>
                  <a:pt x="1709928" y="1184735"/>
                  <a:pt x="1911096" y="782399"/>
                </a:cubicBezTo>
                <a:cubicBezTo>
                  <a:pt x="2112264" y="380063"/>
                  <a:pt x="2304288" y="253571"/>
                  <a:pt x="2587752" y="124031"/>
                </a:cubicBezTo>
                <a:cubicBezTo>
                  <a:pt x="2871216" y="-5509"/>
                  <a:pt x="3416808" y="20399"/>
                  <a:pt x="3611880" y="5159"/>
                </a:cubicBezTo>
                <a:cubicBezTo>
                  <a:pt x="3806952" y="-10081"/>
                  <a:pt x="3782568" y="11255"/>
                  <a:pt x="3758184" y="32591"/>
                </a:cubicBezTo>
              </a:path>
            </a:pathLst>
          </a:custGeom>
          <a:ln w="508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4597" y="5748721"/>
            <a:ext cx="718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202</a:t>
            </a:r>
            <a:r>
              <a:rPr lang="en-US" dirty="0" smtClean="0">
                <a:solidFill>
                  <a:schemeClr val="tx2"/>
                </a:solidFill>
              </a:rPr>
              <a:t>0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7" name="Right Arrow 8"/>
          <p:cNvSpPr/>
          <p:nvPr/>
        </p:nvSpPr>
        <p:spPr>
          <a:xfrm>
            <a:off x="969320" y="5913953"/>
            <a:ext cx="7491112" cy="49269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</a:rPr>
              <a:t>ВРЕМЯ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41811" y="664924"/>
            <a:ext cx="17306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IV </a:t>
            </a:r>
            <a:r>
              <a:rPr lang="ru-RU" b="1" dirty="0">
                <a:solidFill>
                  <a:schemeClr val="tx2"/>
                </a:solidFill>
              </a:rPr>
              <a:t>поколение</a:t>
            </a:r>
          </a:p>
          <a:p>
            <a:r>
              <a:rPr lang="ru-RU" dirty="0">
                <a:solidFill>
                  <a:schemeClr val="tx2"/>
                </a:solidFill>
              </a:rPr>
              <a:t>Искусственный интеллект: гибридные вычисления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9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12321"/>
          </a:xfrm>
        </p:spPr>
        <p:txBody>
          <a:bodyPr>
            <a:normAutofit/>
          </a:bodyPr>
          <a:lstStyle/>
          <a:p>
            <a:r>
              <a:rPr lang="ru-RU" sz="2800" dirty="0" err="1"/>
              <a:t>Моделеориентированная</a:t>
            </a:r>
            <a:r>
              <a:rPr lang="ru-RU" sz="2800" dirty="0"/>
              <a:t> инженерия </a:t>
            </a:r>
            <a:r>
              <a:rPr lang="ru-RU" sz="2800" dirty="0" err="1" smtClean="0"/>
              <a:t>предпринятия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Model-based</a:t>
            </a:r>
            <a:r>
              <a:rPr lang="ru-RU" sz="2400" dirty="0"/>
              <a:t> </a:t>
            </a:r>
            <a:r>
              <a:rPr lang="en-US" sz="2400" dirty="0"/>
              <a:t>vs. model-driven</a:t>
            </a:r>
            <a:endParaRPr lang="ru-RU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Generative models (3D </a:t>
            </a:r>
            <a:r>
              <a:rPr lang="en-US" sz="2400" dirty="0">
                <a:sym typeface="Wingdings" pitchFamily="2" charset="2"/>
              </a:rPr>
              <a:t> </a:t>
            </a:r>
            <a:r>
              <a:rPr lang="ru-RU" sz="2400" dirty="0">
                <a:sym typeface="Wingdings" pitchFamily="2" charset="2"/>
              </a:rPr>
              <a:t>план сооружения</a:t>
            </a:r>
            <a:r>
              <a:rPr lang="ru-RU" sz="2400" dirty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Big Data </a:t>
            </a:r>
            <a:r>
              <a:rPr lang="ru-RU" sz="2400" dirty="0"/>
              <a:t>и </a:t>
            </a:r>
            <a:r>
              <a:rPr lang="en-US" sz="2400" dirty="0"/>
              <a:t>process mining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Принятие решений (</a:t>
            </a:r>
            <a:r>
              <a:rPr lang="en-US" sz="2400" dirty="0"/>
              <a:t>weak AI)</a:t>
            </a:r>
            <a:endParaRPr lang="ru-RU" sz="2400" dirty="0"/>
          </a:p>
          <a:p>
            <a:endParaRPr lang="ru-RU" dirty="0"/>
          </a:p>
          <a:p>
            <a:r>
              <a:rPr lang="ru-RU" sz="2400" dirty="0"/>
              <a:t>Проблемы: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непонимание моделей людьми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Непонимание принимаемых решений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Разнообразие моделей деятельности (особенно на стыке </a:t>
            </a:r>
            <a:r>
              <a:rPr lang="ru-RU" sz="2400" dirty="0" err="1"/>
              <a:t>предпринятий</a:t>
            </a:r>
            <a:r>
              <a:rPr lang="ru-RU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99601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Карта деятельности </a:t>
            </a:r>
            <a:r>
              <a:rPr lang="ru-RU" dirty="0" err="1"/>
              <a:t>предпринятия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</a:t>
            </a:r>
            <a:r>
              <a:rPr lang="en-US" dirty="0"/>
              <a:t>OMG Essence</a:t>
            </a:r>
            <a:r>
              <a:rPr lang="ru-RU" dirty="0"/>
              <a:t> с нашими доработками)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9" y="579664"/>
            <a:ext cx="8559377" cy="564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6624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595993"/>
          </a:xfrm>
        </p:spPr>
        <p:txBody>
          <a:bodyPr>
            <a:normAutofit/>
          </a:bodyPr>
          <a:lstStyle/>
          <a:p>
            <a:r>
              <a:rPr lang="ru-RU" sz="2800" dirty="0"/>
              <a:t>Процессы, проекты, дела, практики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359" y="885828"/>
            <a:ext cx="8897221" cy="48931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6250" y="58000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tx2"/>
                </a:solidFill>
              </a:rPr>
              <a:t>По </a:t>
            </a:r>
            <a:r>
              <a:rPr lang="ru-RU" dirty="0" smtClean="0">
                <a:solidFill>
                  <a:schemeClr val="tx2"/>
                </a:solidFill>
              </a:rPr>
              <a:t>материалам компании </a:t>
            </a:r>
            <a:r>
              <a:rPr lang="en-US" dirty="0" err="1">
                <a:solidFill>
                  <a:schemeClr val="tx2"/>
                </a:solidFill>
              </a:rPr>
              <a:t>FutureModels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28600" y="1958975"/>
            <a:ext cx="1271819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600" dirty="0">
                <a:solidFill>
                  <a:prstClr val="black"/>
                </a:solidFill>
              </a:rPr>
              <a:t>«Процесс»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28599" y="3871913"/>
            <a:ext cx="1404258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400" dirty="0">
                <a:solidFill>
                  <a:prstClr val="black"/>
                </a:solidFill>
              </a:rPr>
              <a:t>«Процедура»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46406" y="1422855"/>
            <a:ext cx="1271819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400" dirty="0">
                <a:solidFill>
                  <a:prstClr val="black"/>
                </a:solidFill>
              </a:rPr>
              <a:t>«Функция»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054140" y="1911350"/>
            <a:ext cx="1625622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400" dirty="0">
                <a:solidFill>
                  <a:prstClr val="black"/>
                </a:solidFill>
              </a:rPr>
              <a:t>«Деятельность»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877239" y="3735162"/>
            <a:ext cx="1621782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400" dirty="0">
                <a:solidFill>
                  <a:prstClr val="black"/>
                </a:solidFill>
              </a:rPr>
              <a:t>«Шаблон проекта»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920981" y="4608582"/>
            <a:ext cx="1578040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600" dirty="0" smtClean="0">
                <a:solidFill>
                  <a:prstClr val="black"/>
                </a:solidFill>
              </a:rPr>
              <a:t>Планировщик</a:t>
            </a:r>
          </a:p>
          <a:p>
            <a:pPr>
              <a:spcBef>
                <a:spcPct val="50000"/>
              </a:spcBef>
            </a:pP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419943" y="4672013"/>
            <a:ext cx="1341955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600" dirty="0">
                <a:solidFill>
                  <a:prstClr val="black"/>
                </a:solidFill>
              </a:rPr>
              <a:t>Менеджер</a:t>
            </a:r>
            <a:br>
              <a:rPr lang="ru-RU" sz="1600" dirty="0">
                <a:solidFill>
                  <a:prstClr val="black"/>
                </a:solidFill>
              </a:rPr>
            </a:br>
            <a:r>
              <a:rPr lang="ru-RU" sz="1600" dirty="0">
                <a:solidFill>
                  <a:prstClr val="black"/>
                </a:solidFill>
              </a:rPr>
              <a:t>по качеству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877239" y="2719647"/>
            <a:ext cx="1379255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600" dirty="0" smtClean="0">
                <a:solidFill>
                  <a:prstClr val="black"/>
                </a:solidFill>
              </a:rPr>
              <a:t>Менеджер</a:t>
            </a:r>
          </a:p>
          <a:p>
            <a:pPr>
              <a:spcBef>
                <a:spcPct val="50000"/>
              </a:spcBef>
            </a:pP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690036" y="2127249"/>
            <a:ext cx="1449257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600" dirty="0">
                <a:solidFill>
                  <a:prstClr val="black"/>
                </a:solidFill>
              </a:rPr>
              <a:t>Консультант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475116" y="2735036"/>
            <a:ext cx="1214891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600" dirty="0" smtClean="0">
                <a:solidFill>
                  <a:prstClr val="black"/>
                </a:solidFill>
              </a:rPr>
              <a:t>Аналитик</a:t>
            </a:r>
          </a:p>
          <a:p>
            <a:pPr>
              <a:spcBef>
                <a:spcPct val="50000"/>
              </a:spcBef>
            </a:pP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574675" y="828224"/>
            <a:ext cx="7705725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228600" y="742950"/>
            <a:ext cx="4090987" cy="952501"/>
          </a:xfrm>
          <a:prstGeom prst="rect">
            <a:avLst/>
          </a:prstGeom>
          <a:solidFill>
            <a:schemeClr val="bg1"/>
          </a:solidFill>
          <a:ln w="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19157" y="1080636"/>
            <a:ext cx="889907" cy="3422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00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571499"/>
          </a:xfrm>
        </p:spPr>
        <p:txBody>
          <a:bodyPr>
            <a:normAutofit/>
          </a:bodyPr>
          <a:lstStyle/>
          <a:p>
            <a:r>
              <a:rPr lang="ru-RU" sz="2800" dirty="0"/>
              <a:t>Процессы и </a:t>
            </a:r>
            <a:r>
              <a:rPr lang="ru-RU" sz="2800" dirty="0" smtClean="0"/>
              <a:t>проекты (а </a:t>
            </a:r>
            <a:r>
              <a:rPr lang="ru-RU" sz="2800" dirty="0"/>
              <a:t>ведь там много ещё чего)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accent1"/>
                </a:solidFill>
              </a:rPr>
              <a:t>Процесс и экземпляр процесса = шаблон проекта и проект.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Премии платят за выполнение проектов, не за выполнение процессов.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Сертификация качества даётся за выполнение процессов, не за выполнение проектов.</a:t>
            </a:r>
          </a:p>
          <a:p>
            <a:endParaRPr lang="ru-RU" dirty="0"/>
          </a:p>
          <a:p>
            <a:r>
              <a:rPr lang="ru-RU" sz="2400" dirty="0">
                <a:solidFill>
                  <a:schemeClr val="accent1"/>
                </a:solidFill>
              </a:rPr>
              <a:t>На каком языке предпочтут говорить люди в организации?!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Когда вам поручают новое дело, вы рисуете процесс или проект?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Откуда вы берёте «</a:t>
            </a:r>
            <a:r>
              <a:rPr lang="ru-RU" sz="2400" dirty="0" err="1">
                <a:solidFill>
                  <a:schemeClr val="accent1"/>
                </a:solidFill>
              </a:rPr>
              <a:t>детальки</a:t>
            </a:r>
            <a:r>
              <a:rPr lang="ru-RU" sz="2400" dirty="0">
                <a:solidFill>
                  <a:schemeClr val="accent1"/>
                </a:solidFill>
              </a:rPr>
              <a:t>», из которых рисуете? Библиотеки справочных данных в этой области?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3653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1774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Определение и воплощение системы</a:t>
            </a:r>
            <a:br>
              <a:rPr lang="ru-RU" dirty="0"/>
            </a:br>
            <a:r>
              <a:rPr lang="ru-RU" dirty="0"/>
              <a:t>(обобщение </a:t>
            </a:r>
            <a:r>
              <a:rPr lang="en-US" dirty="0"/>
              <a:t>ISO 42010</a:t>
            </a:r>
            <a:r>
              <a:rPr lang="ru-RU" dirty="0"/>
              <a:t> в языке </a:t>
            </a:r>
            <a:r>
              <a:rPr lang="en-US" dirty="0"/>
              <a:t>OMG Essence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207" y="617747"/>
            <a:ext cx="5164619" cy="563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6093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595993"/>
          </a:xfrm>
        </p:spPr>
        <p:txBody>
          <a:bodyPr>
            <a:normAutofit/>
          </a:bodyPr>
          <a:lstStyle/>
          <a:p>
            <a:r>
              <a:rPr lang="ru-RU" sz="3200" dirty="0"/>
              <a:t>Как моделируют деятельность?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accent1"/>
                </a:solidFill>
              </a:rPr>
              <a:t>Подходы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Ориентированный на дела / </a:t>
            </a:r>
            <a:r>
              <a:rPr lang="en-US" sz="3200" dirty="0"/>
              <a:t>activity</a:t>
            </a:r>
            <a:r>
              <a:rPr lang="ru-RU" sz="3200" dirty="0"/>
              <a:t> (</a:t>
            </a:r>
            <a:r>
              <a:rPr lang="en-US" sz="3200" dirty="0"/>
              <a:t>BPMN</a:t>
            </a:r>
            <a:r>
              <a:rPr lang="ru-RU" sz="3200" dirty="0"/>
              <a:t>, проекты</a:t>
            </a:r>
            <a:r>
              <a:rPr lang="en-US" sz="3200" dirty="0"/>
              <a:t>)</a:t>
            </a:r>
            <a:r>
              <a:rPr lang="ru-RU" sz="3200" dirty="0"/>
              <a:t>. Работа с потоками.</a:t>
            </a:r>
            <a:endParaRPr lang="en-US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Ориентированный на рабочие продукты</a:t>
            </a:r>
            <a:r>
              <a:rPr lang="en-US" sz="3200" dirty="0"/>
              <a:t> </a:t>
            </a:r>
            <a:r>
              <a:rPr lang="ru-RU" sz="3200" dirty="0"/>
              <a:t>(ведение дел</a:t>
            </a:r>
            <a:r>
              <a:rPr lang="en-US" sz="3200" dirty="0"/>
              <a:t> / case management</a:t>
            </a:r>
            <a:r>
              <a:rPr lang="ru-RU" sz="3200" dirty="0"/>
              <a:t>). Работа с практиками.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Коммуникационный/диалоговый (</a:t>
            </a:r>
            <a:r>
              <a:rPr lang="en-US" sz="3200" dirty="0"/>
              <a:t>DEMO)</a:t>
            </a:r>
            <a:r>
              <a:rPr lang="ru-RU" sz="3200" dirty="0"/>
              <a:t>. Работа с деятелями.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363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</TotalTime>
  <Words>741</Words>
  <Application>Microsoft Office PowerPoint</Application>
  <PresentationFormat>Экран (4:3)</PresentationFormat>
  <Paragraphs>131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Office Theme</vt:lpstr>
      <vt:lpstr>4_Office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Процессы, проекты, кейсы, практики и прочие описания деятельности</dc:title>
  <dc:creator>ailev</dc:creator>
  <cp:lastModifiedBy>Шалина Вера Михайловна 1</cp:lastModifiedBy>
  <cp:revision>27</cp:revision>
  <dcterms:created xsi:type="dcterms:W3CDTF">2013-11-12T19:02:13Z</dcterms:created>
  <dcterms:modified xsi:type="dcterms:W3CDTF">2013-11-15T10:45:26Z</dcterms:modified>
</cp:coreProperties>
</file>